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68" r:id="rId5"/>
    <p:sldId id="286" r:id="rId6"/>
    <p:sldId id="287" r:id="rId7"/>
    <p:sldId id="288" r:id="rId8"/>
    <p:sldId id="289" r:id="rId9"/>
    <p:sldId id="290" r:id="rId10"/>
    <p:sldId id="291" r:id="rId11"/>
    <p:sldId id="278" r:id="rId12"/>
    <p:sldId id="267" r:id="rId13"/>
    <p:sldId id="297" r:id="rId14"/>
    <p:sldId id="298" r:id="rId15"/>
    <p:sldId id="299" r:id="rId16"/>
    <p:sldId id="266" r:id="rId17"/>
    <p:sldId id="283" r:id="rId18"/>
    <p:sldId id="280" r:id="rId19"/>
    <p:sldId id="292" r:id="rId20"/>
    <p:sldId id="263" r:id="rId21"/>
    <p:sldId id="269" r:id="rId22"/>
    <p:sldId id="271" r:id="rId23"/>
    <p:sldId id="282" r:id="rId24"/>
    <p:sldId id="281" r:id="rId25"/>
    <p:sldId id="270" r:id="rId26"/>
    <p:sldId id="274" r:id="rId27"/>
    <p:sldId id="293" r:id="rId28"/>
    <p:sldId id="294" r:id="rId29"/>
    <p:sldId id="295" r:id="rId30"/>
    <p:sldId id="296" r:id="rId31"/>
    <p:sldId id="277" r:id="rId32"/>
    <p:sldId id="275" r:id="rId33"/>
    <p:sldId id="276" r:id="rId34"/>
    <p:sldId id="272" r:id="rId35"/>
    <p:sldId id="273" r:id="rId36"/>
    <p:sldId id="265" r:id="rId37"/>
    <p:sldId id="284" r:id="rId38"/>
    <p:sldId id="285" r:id="rId39"/>
    <p:sldId id="25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4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1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7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56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1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2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9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0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2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D2EBA8-DA5D-481B-8785-0B036B635DBE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0637491-906F-4098-A939-A4EF0F39BC5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rger.com/Article/FullText/504666" TargetMode="External"/><Relationship Id="rId3" Type="http://schemas.openxmlformats.org/officeDocument/2006/relationships/hyperlink" Target="https://www.ai4networks.com/admin.php" TargetMode="External"/><Relationship Id="rId7" Type="http://schemas.openxmlformats.org/officeDocument/2006/relationships/hyperlink" Target="https://link.springer.com/article/10.1007/s10439-013-0836-0" TargetMode="External"/><Relationship Id="rId2" Type="http://schemas.openxmlformats.org/officeDocument/2006/relationships/hyperlink" Target="https://www.covid-19-sounds.org/en/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dica-tradefair.com/en/News/Archive/Detecting_the_location_of_coughing_sounds_with_deep_learning" TargetMode="External"/><Relationship Id="rId5" Type="http://schemas.openxmlformats.org/officeDocument/2006/relationships/hyperlink" Target="https://www.wbur.org/hereandnow/2020/12/03/detecting-covid-19-through-sound" TargetMode="External"/><Relationship Id="rId4" Type="http://schemas.openxmlformats.org/officeDocument/2006/relationships/hyperlink" Target="https://koronaonlem.saglik.gov.tr/" TargetMode="External"/><Relationship Id="rId9" Type="http://schemas.openxmlformats.org/officeDocument/2006/relationships/hyperlink" Target="https://www.ncbi.nlm.nih.gov/pmc/articles/PMC7503433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024789/" TargetMode="External"/><Relationship Id="rId3" Type="http://schemas.openxmlformats.org/officeDocument/2006/relationships/hyperlink" Target="https://wandb.ai/mastersplinter/CoughDetect/sweeps/phdtst8z?workspace=user-" TargetMode="External"/><Relationship Id="rId7" Type="http://schemas.openxmlformats.org/officeDocument/2006/relationships/hyperlink" Target="https://www.sciencedirect.com/science/article/pii/S2352914820303026" TargetMode="External"/><Relationship Id="rId2" Type="http://schemas.openxmlformats.org/officeDocument/2006/relationships/hyperlink" Target="https://github.com/virufy/virufy_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ectrum.ieee.org/the-human-os/artificial-intelligence/medical-ai/ai-recognizes-covid-19-in-the-sound-of-a-cough" TargetMode="External"/><Relationship Id="rId5" Type="http://schemas.openxmlformats.org/officeDocument/2006/relationships/hyperlink" Target="https://arxiv.org/abs/2004.01275" TargetMode="External"/><Relationship Id="rId4" Type="http://schemas.openxmlformats.org/officeDocument/2006/relationships/hyperlink" Target="https://github.com/Splinter0/CoughCNN" TargetMode="External"/><Relationship Id="rId9" Type="http://schemas.openxmlformats.org/officeDocument/2006/relationships/hyperlink" Target="https://downloads.hindawi.com/journals/mpe/2015/209814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173FB3-67EE-4F3E-8AE2-05D50B64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  <a:t>BİL 495 – Bitirme Çalışması I – Şube 6 – Ekip 6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  <a:t>İkinci İzleme – Üçüncü Buluşma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4000" b="1" dirty="0">
                <a:solidFill>
                  <a:srgbClr val="FF6600"/>
                </a:solidFill>
              </a:rPr>
              <a:t>AKILLI MASKE</a:t>
            </a:r>
            <a:br>
              <a:rPr lang="tr-TR" sz="2000" b="1" dirty="0">
                <a:solidFill>
                  <a:srgbClr val="FF6600"/>
                </a:solidFill>
              </a:rPr>
            </a:br>
            <a:r>
              <a:rPr lang="tr-TR" sz="2400" b="1" dirty="0">
                <a:solidFill>
                  <a:srgbClr val="FF6600"/>
                </a:solidFill>
              </a:rPr>
              <a:t>(Öksürük Sesinden Covid-19 Tanısı)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  <a:t>Şeyda Nur DEMİR (ÇAKAR)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  <a:t>Proje Danışmanı : Prof. Dr. Hasari ÇELEBİ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  <a:t>23 Aralık 2020</a:t>
            </a: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tr-T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2000" b="1" dirty="0">
                <a:solidFill>
                  <a:schemeClr val="bg1"/>
                </a:solidFill>
              </a:rPr>
              <a:t>Gebze, Kocaeli, Türkiye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ebze Teknik Üniversitesi">
            <a:extLst>
              <a:ext uri="{FF2B5EF4-FFF2-40B4-BE49-F238E27FC236}">
                <a16:creationId xmlns:a16="http://schemas.microsoft.com/office/drawing/2014/main" id="{43642F2B-811B-48C6-87C7-F85296A9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20" y="0"/>
            <a:ext cx="2329960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3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Rolleri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9F31A4-E97F-4903-9F33-C5FEF7EE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78242"/>
            <a:ext cx="6189785" cy="40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Gereksinimleri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Kullanıcıdan</a:t>
            </a:r>
            <a:r>
              <a:rPr lang="en-US" dirty="0"/>
              <a:t> </a:t>
            </a:r>
            <a:r>
              <a:rPr lang="tr-TR" dirty="0"/>
              <a:t>ses alınmalı ve mikrofon aracılığı ile </a:t>
            </a:r>
            <a:r>
              <a:rPr lang="tr-TR" dirty="0" err="1"/>
              <a:t>arduinoya</a:t>
            </a:r>
            <a:r>
              <a:rPr lang="tr-TR" dirty="0"/>
              <a:t> aktarılmalı,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/>
              <a:t>Arduino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tr-TR" dirty="0"/>
              <a:t>alınan bu veriler değerlendirilmeli,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Öksürük</a:t>
            </a:r>
            <a:r>
              <a:rPr lang="en-US" dirty="0"/>
              <a:t> </a:t>
            </a:r>
            <a:r>
              <a:rPr lang="en-US" dirty="0" err="1"/>
              <a:t>algıla</a:t>
            </a:r>
            <a:r>
              <a:rPr lang="tr-TR" dirty="0"/>
              <a:t>n</a:t>
            </a:r>
            <a:r>
              <a:rPr lang="en-US" dirty="0" err="1"/>
              <a:t>dığ</a:t>
            </a:r>
            <a:r>
              <a:rPr lang="tr-TR" dirty="0" err="1"/>
              <a:t>ın</a:t>
            </a:r>
            <a:r>
              <a:rPr lang="en-US" dirty="0"/>
              <a:t>da </a:t>
            </a:r>
            <a:r>
              <a:rPr lang="en-US" dirty="0" err="1"/>
              <a:t>bluetootha</a:t>
            </a:r>
            <a:r>
              <a:rPr lang="en-US" dirty="0"/>
              <a:t> </a:t>
            </a:r>
            <a:r>
              <a:rPr lang="en-US" dirty="0" err="1"/>
              <a:t>uyarı</a:t>
            </a:r>
            <a:r>
              <a:rPr lang="en-US" dirty="0"/>
              <a:t> </a:t>
            </a:r>
            <a:r>
              <a:rPr lang="tr-TR" dirty="0"/>
              <a:t>gönderilmeli,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/>
              <a:t>Bluetooth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uyarı</a:t>
            </a:r>
            <a:r>
              <a:rPr lang="en-US" dirty="0"/>
              <a:t> android </a:t>
            </a:r>
            <a:r>
              <a:rPr lang="en-US" dirty="0" err="1"/>
              <a:t>cihaza</a:t>
            </a:r>
            <a:r>
              <a:rPr lang="en-US" dirty="0"/>
              <a:t> </a:t>
            </a:r>
            <a:r>
              <a:rPr lang="tr-TR" dirty="0"/>
              <a:t>aktarılmalı,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Günlük</a:t>
            </a:r>
            <a:r>
              <a:rPr lang="en-US" dirty="0"/>
              <a:t> </a:t>
            </a:r>
            <a:r>
              <a:rPr lang="en-US" dirty="0" err="1"/>
              <a:t>öksürük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tr-TR" dirty="0"/>
              <a:t>ve maske kullanım süresi tutulmalı,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Kullanıcı</a:t>
            </a:r>
            <a:r>
              <a:rPr lang="tr-TR" dirty="0"/>
              <a:t> uygulamadaki testi günlük olarak doldurmalı ve öksürük ses kaydı bırakmalı,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Doldurulan bu test </a:t>
            </a:r>
            <a:r>
              <a:rPr lang="en-US" dirty="0" err="1"/>
              <a:t>öksürük</a:t>
            </a:r>
            <a:r>
              <a:rPr lang="en-US" dirty="0"/>
              <a:t> </a:t>
            </a:r>
            <a:r>
              <a:rPr lang="tr-TR" dirty="0"/>
              <a:t>ses kaydı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değerlendir</a:t>
            </a:r>
            <a:r>
              <a:rPr lang="tr-TR" dirty="0"/>
              <a:t>il</a:t>
            </a:r>
            <a:r>
              <a:rPr lang="en-US" dirty="0" err="1"/>
              <a:t>meli</a:t>
            </a:r>
            <a:r>
              <a:rPr lang="tr-T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Covid-19 Risk Durumu kullanıcıya raporlanmalı,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bulutta</a:t>
            </a:r>
            <a:r>
              <a:rPr lang="en-US" dirty="0"/>
              <a:t> </a:t>
            </a:r>
            <a:r>
              <a:rPr lang="en-US" dirty="0" err="1"/>
              <a:t>sakla</a:t>
            </a:r>
            <a:r>
              <a:rPr lang="tr-TR" dirty="0" err="1"/>
              <a:t>nmalıdır</a:t>
            </a:r>
            <a:r>
              <a:rPr lang="tr-TR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2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Gereksinimleri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Donanım</a:t>
            </a:r>
            <a:r>
              <a:rPr lang="en-US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/>
              <a:t>Android </a:t>
            </a:r>
            <a:r>
              <a:rPr lang="en-US" dirty="0" err="1"/>
              <a:t>Cihaz</a:t>
            </a:r>
            <a:r>
              <a:rPr lang="en-US" dirty="0"/>
              <a:t> (Samsung Galaxy A9), Bluetooth </a:t>
            </a:r>
            <a:r>
              <a:rPr lang="en-US" dirty="0" err="1"/>
              <a:t>Modülü</a:t>
            </a:r>
            <a:r>
              <a:rPr lang="en-US" dirty="0"/>
              <a:t> (HC06), </a:t>
            </a:r>
            <a:r>
              <a:rPr lang="en-US" dirty="0" err="1"/>
              <a:t>Mikrofon</a:t>
            </a:r>
            <a:r>
              <a:rPr lang="en-US" dirty="0"/>
              <a:t> (), Arduino </a:t>
            </a:r>
            <a:r>
              <a:rPr lang="en-US" dirty="0" err="1"/>
              <a:t>Platformu</a:t>
            </a:r>
            <a:r>
              <a:rPr lang="en-US" dirty="0"/>
              <a:t> (Arduino Uno), </a:t>
            </a:r>
            <a:r>
              <a:rPr lang="en-US" dirty="0" err="1"/>
              <a:t>Batarya</a:t>
            </a:r>
            <a:r>
              <a:rPr lang="en-US" dirty="0"/>
              <a:t> (9V </a:t>
            </a:r>
            <a:r>
              <a:rPr lang="en-US" dirty="0" err="1"/>
              <a:t>Pil</a:t>
            </a:r>
            <a:r>
              <a:rPr lang="en-US" dirty="0"/>
              <a:t>), </a:t>
            </a:r>
            <a:r>
              <a:rPr lang="en-US" dirty="0" err="1"/>
              <a:t>Kablolar</a:t>
            </a:r>
            <a:r>
              <a:rPr lang="en-US" dirty="0"/>
              <a:t>, </a:t>
            </a:r>
            <a:r>
              <a:rPr lang="en-US" dirty="0" err="1"/>
              <a:t>Dirençler</a:t>
            </a:r>
            <a:r>
              <a:rPr lang="en-US" dirty="0"/>
              <a:t>, Breadboard, </a:t>
            </a:r>
            <a:r>
              <a:rPr lang="en-US" dirty="0" err="1"/>
              <a:t>Toplama</a:t>
            </a:r>
            <a:r>
              <a:rPr lang="en-US" dirty="0"/>
              <a:t> </a:t>
            </a:r>
            <a:r>
              <a:rPr lang="en-US" dirty="0" err="1"/>
              <a:t>Kutusu</a:t>
            </a:r>
            <a:r>
              <a:rPr lang="en-US" dirty="0"/>
              <a:t>, İnternet.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 err="1"/>
              <a:t>Yazılım</a:t>
            </a:r>
            <a:r>
              <a:rPr lang="en-US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en-US" dirty="0"/>
              <a:t>Android Studio, Android Bluetooth </a:t>
            </a:r>
            <a:r>
              <a:rPr lang="en-US" dirty="0" err="1"/>
              <a:t>Kütüphanesi</a:t>
            </a:r>
            <a:r>
              <a:rPr lang="tr-TR" dirty="0"/>
              <a:t>, </a:t>
            </a:r>
            <a:r>
              <a:rPr lang="tr-TR" dirty="0" err="1"/>
              <a:t>Arduino</a:t>
            </a:r>
            <a:r>
              <a:rPr lang="en-US" dirty="0"/>
              <a:t>, Arduino </a:t>
            </a:r>
            <a:r>
              <a:rPr lang="en-US" dirty="0" err="1"/>
              <a:t>SoftwareSerial</a:t>
            </a:r>
            <a:r>
              <a:rPr lang="en-US" dirty="0"/>
              <a:t> </a:t>
            </a:r>
            <a:r>
              <a:rPr lang="en-US" dirty="0" err="1"/>
              <a:t>Kütüphanesi</a:t>
            </a:r>
            <a:r>
              <a:rPr lang="en-US" dirty="0"/>
              <a:t>, Fritzing</a:t>
            </a:r>
            <a:r>
              <a:rPr lang="tr-TR" dirty="0"/>
              <a:t>, </a:t>
            </a:r>
            <a:r>
              <a:rPr lang="tr-TR" dirty="0" err="1"/>
              <a:t>Anaconda</a:t>
            </a:r>
            <a:r>
              <a:rPr lang="tr-TR" dirty="0"/>
              <a:t>, </a:t>
            </a:r>
            <a:r>
              <a:rPr lang="tr-TR" dirty="0" err="1"/>
              <a:t>Jupyter-Lab</a:t>
            </a:r>
            <a:r>
              <a:rPr lang="tr-TR" dirty="0"/>
              <a:t>, </a:t>
            </a:r>
            <a:r>
              <a:rPr lang="tr-TR" dirty="0" err="1"/>
              <a:t>TensorFlow</a:t>
            </a:r>
            <a:r>
              <a:rPr lang="tr-TR" dirty="0"/>
              <a:t> Kütüphanesi, </a:t>
            </a:r>
            <a:r>
              <a:rPr lang="tr-TR" dirty="0" err="1"/>
              <a:t>Keras</a:t>
            </a:r>
            <a:r>
              <a:rPr lang="tr-TR" dirty="0"/>
              <a:t> Kütüphanesi, </a:t>
            </a:r>
            <a:r>
              <a:rPr lang="tr-TR" dirty="0" err="1"/>
              <a:t>Scikit</a:t>
            </a:r>
            <a:r>
              <a:rPr lang="tr-TR" dirty="0"/>
              <a:t> </a:t>
            </a:r>
            <a:r>
              <a:rPr lang="tr-TR" dirty="0" err="1"/>
              <a:t>Learn</a:t>
            </a:r>
            <a:r>
              <a:rPr lang="tr-TR" dirty="0"/>
              <a:t> Kütüphanesi, </a:t>
            </a:r>
            <a:r>
              <a:rPr lang="tr-TR" dirty="0" err="1"/>
              <a:t>Matplotlib</a:t>
            </a:r>
            <a:r>
              <a:rPr lang="tr-TR" dirty="0"/>
              <a:t> </a:t>
            </a:r>
            <a:r>
              <a:rPr lang="tr-TR" dirty="0" err="1"/>
              <a:t>Numpy</a:t>
            </a:r>
            <a:r>
              <a:rPr lang="tr-TR" dirty="0"/>
              <a:t> </a:t>
            </a:r>
            <a:r>
              <a:rPr lang="tr-TR" dirty="0" err="1"/>
              <a:t>Pandas</a:t>
            </a:r>
            <a:r>
              <a:rPr lang="tr-TR" dirty="0"/>
              <a:t> </a:t>
            </a:r>
            <a:r>
              <a:rPr lang="tr-TR" dirty="0" err="1"/>
              <a:t>Csv</a:t>
            </a:r>
            <a:r>
              <a:rPr lang="tr-TR" dirty="0"/>
              <a:t> gibi temel </a:t>
            </a:r>
            <a:r>
              <a:rPr lang="tr-TR" dirty="0" err="1"/>
              <a:t>Python</a:t>
            </a:r>
            <a:r>
              <a:rPr lang="tr-TR" dirty="0"/>
              <a:t> Kütüphaneleri, Öksürük </a:t>
            </a:r>
            <a:r>
              <a:rPr lang="tr-TR" dirty="0" err="1"/>
              <a:t>Veriseti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4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Devre Tasarımı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EA3BAA0-A83B-4D4C-ABA4-D11AF9B5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74" y="1901905"/>
            <a:ext cx="4779226" cy="4313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3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Devresi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173674F-0E2D-49AE-A094-0738A8E2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8055"/>
            <a:ext cx="7329268" cy="4288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Kodu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C90CFF-CF12-4688-9A36-DA629D1E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9628"/>
            <a:ext cx="4883795" cy="4337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76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Covid-19 Kontrol Form Örnek Sorular 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Yaşadığınız yer neresi?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Cinsiyetiniz nedir?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Kaç yaşındasınız?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Herhangi bir kronik hastalığınız var mı?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Sigara kullanıyor musunuz / kullandınız mı?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Bugün aşağıdaki semptomlardan herhangi birini geçirdiniz mi?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Covid-19 testi yaptırdınız mı?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Covid-19 Pozitif hasta ile temasta / aynı ortamda bulundunuz mu?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Lütfen öksürük sesinizi kaydedin (öksürmüyorsanız kendinizi zorlayın) : (3 </a:t>
            </a:r>
            <a:r>
              <a:rPr lang="tr-TR" dirty="0" err="1"/>
              <a:t>sn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387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Covid-19 Kontrol Form Örnek Ekranlar 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E35A9ED-9102-4445-8298-C4992FAA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5" y="1901493"/>
            <a:ext cx="3084977" cy="42418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2D797A6-5336-4EDD-B12C-0B1019B5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98" y="1901493"/>
            <a:ext cx="3370108" cy="42418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013BE6E-06D4-4B57-9F2F-05C65DC8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013" y="1901494"/>
            <a:ext cx="4369472" cy="4241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20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Android</a:t>
            </a:r>
            <a:r>
              <a:rPr lang="tr-TR" dirty="0"/>
              <a:t> Uygulama Ekranlar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278DBF9-2135-48F5-A299-3C094143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46" y="1842867"/>
            <a:ext cx="2484707" cy="4417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57868CA-405C-46AC-8BEF-975576D6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2868"/>
            <a:ext cx="2484707" cy="4417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851D30D-1535-4B67-ABBF-973294FF3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74" y="1842867"/>
            <a:ext cx="2484706" cy="4417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1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Akıllı Maske Uygulaması - Ekranlar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BA1BFB-5FC8-4044-8DDB-3D06457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46" y="1842868"/>
            <a:ext cx="2484707" cy="4417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1A8E1A4-7A61-4E5F-961E-781F3821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73" y="1842868"/>
            <a:ext cx="2484707" cy="4417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7152809-F790-4339-9D3B-AD1D22F52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2868"/>
            <a:ext cx="2484707" cy="4417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2E68F602-9A29-4A57-9B2E-07473ED798DE}"/>
              </a:ext>
            </a:extLst>
          </p:cNvPr>
          <p:cNvSpPr/>
          <p:nvPr/>
        </p:nvSpPr>
        <p:spPr>
          <a:xfrm>
            <a:off x="8412480" y="2630658"/>
            <a:ext cx="2968283" cy="248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A3A2B5-3A47-4EAF-9ECE-6C4E685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İçerik</a:t>
            </a:r>
            <a:endParaRPr lang="en-US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B4901F-202C-4EAA-831F-EE3C46A7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Proje Tanımı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Proje Şeması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Projede Kullanılacak Yöntemler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Projede Kullanılacak </a:t>
            </a:r>
            <a:r>
              <a:rPr lang="tr-TR" sz="2400" dirty="0" err="1"/>
              <a:t>Veriseti</a:t>
            </a:r>
            <a:r>
              <a:rPr lang="tr-TR" sz="2400" dirty="0"/>
              <a:t>, Araç ve Kütüphaneler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Başarı Kriterleri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Çalışma Takvimi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400" dirty="0"/>
              <a:t> Kaynaklar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37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Oluşturma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8E9FAE-C053-4261-B1B9-AE441D8D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13360"/>
            <a:ext cx="7512148" cy="4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4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Etme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964F73-0F60-4709-9AA9-F65094D7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69" y="1790114"/>
            <a:ext cx="6471138" cy="44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Öksürük Örnekleri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145DAB-A104-4A7F-83DC-59BC59D7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70" y="1996317"/>
            <a:ext cx="6068616" cy="42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0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Öksürük Örnekleri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EC5E2-CCB0-4880-BB03-104F811F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7" y="1867633"/>
            <a:ext cx="5661220" cy="42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4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Öksürük Örnekleri</a:t>
            </a:r>
            <a:endParaRPr lang="en-US" dirty="0"/>
          </a:p>
        </p:txBody>
      </p:sp>
      <p:pic>
        <p:nvPicPr>
          <p:cNvPr id="6146" name="Picture 2" descr="Images from researchers at Cambridge University show how algorithms look for signs of COVID-19 in audio samples of coughs. (Courtesy of Dimitris Spathis)">
            <a:extLst>
              <a:ext uri="{FF2B5EF4-FFF2-40B4-BE49-F238E27FC236}">
                <a16:creationId xmlns:a16="http://schemas.microsoft.com/office/drawing/2014/main" id="{45F34FA3-C89D-4229-A0A8-137058D6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58819"/>
            <a:ext cx="7615628" cy="37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7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Oluşturma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3AEA0C-F472-4C6F-881E-80966316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67950"/>
            <a:ext cx="9865251" cy="348878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397620D5-1CEA-4BA1-834B-F26C734EABEB}"/>
              </a:ext>
            </a:extLst>
          </p:cNvPr>
          <p:cNvSpPr/>
          <p:nvPr/>
        </p:nvSpPr>
        <p:spPr>
          <a:xfrm>
            <a:off x="2785403" y="1842869"/>
            <a:ext cx="1463039" cy="3953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 Örneğin Farklı Gösterimleri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152914-B464-4923-90FF-58D6F7EA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776045"/>
            <a:ext cx="7081755" cy="40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42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Başlangıç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773B302-DD0B-4790-9BD6-4C6384F4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27719"/>
            <a:ext cx="9340948" cy="42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Başlangıç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8DCDD9-9543-40F6-A9D4-866E3F8C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8820"/>
            <a:ext cx="9326880" cy="42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Başlangıç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2FC64A-DB1C-4F58-A0A3-7B0088FA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0738"/>
            <a:ext cx="9326880" cy="42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2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Tanımı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Akıllı</a:t>
            </a:r>
            <a:r>
              <a:rPr lang="en-US" dirty="0"/>
              <a:t> </a:t>
            </a:r>
            <a:r>
              <a:rPr lang="en-US" dirty="0" err="1"/>
              <a:t>Maske</a:t>
            </a:r>
            <a:r>
              <a:rPr lang="en-US" dirty="0"/>
              <a:t> </a:t>
            </a:r>
            <a:r>
              <a:rPr lang="en-US" dirty="0" err="1"/>
              <a:t>Projesi</a:t>
            </a:r>
            <a:endParaRPr lang="en-US" dirty="0"/>
          </a:p>
          <a:p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medikal</a:t>
            </a:r>
            <a:r>
              <a:rPr lang="en-US" dirty="0"/>
              <a:t> </a:t>
            </a:r>
            <a:r>
              <a:rPr lang="en-US" dirty="0" err="1"/>
              <a:t>maskelere</a:t>
            </a:r>
            <a:r>
              <a:rPr lang="en-US" dirty="0"/>
              <a:t> </a:t>
            </a:r>
            <a:r>
              <a:rPr lang="en-US" dirty="0" err="1"/>
              <a:t>takılabilen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aparat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, </a:t>
            </a:r>
            <a:r>
              <a:rPr lang="en-US" dirty="0" err="1"/>
              <a:t>maske</a:t>
            </a:r>
            <a:r>
              <a:rPr lang="en-US" dirty="0"/>
              <a:t> </a:t>
            </a:r>
            <a:r>
              <a:rPr lang="en-US" dirty="0" err="1"/>
              <a:t>akıllı</a:t>
            </a:r>
            <a:r>
              <a:rPr lang="en-US" dirty="0"/>
              <a:t> hale </a:t>
            </a:r>
            <a:r>
              <a:rPr lang="en-US" dirty="0" err="1"/>
              <a:t>getirilir</a:t>
            </a:r>
            <a:r>
              <a:rPr lang="en-US" dirty="0"/>
              <a:t>.</a:t>
            </a:r>
          </a:p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maskeyi</a:t>
            </a:r>
            <a:r>
              <a:rPr lang="en-US" dirty="0"/>
              <a:t> </a:t>
            </a:r>
            <a:r>
              <a:rPr lang="en-US" dirty="0" err="1"/>
              <a:t>kullandığı</a:t>
            </a:r>
            <a:r>
              <a:rPr lang="en-US" dirty="0"/>
              <a:t> </a:t>
            </a:r>
            <a:r>
              <a:rPr lang="en-US" dirty="0" err="1"/>
              <a:t>günlük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süreyi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gün</a:t>
            </a:r>
            <a:r>
              <a:rPr lang="en-US" dirty="0"/>
              <a:t> </a:t>
            </a:r>
            <a:r>
              <a:rPr lang="en-US" dirty="0" err="1"/>
              <a:t>içerisindeki</a:t>
            </a:r>
            <a:r>
              <a:rPr lang="en-US" dirty="0"/>
              <a:t> </a:t>
            </a:r>
            <a:r>
              <a:rPr lang="en-US" dirty="0" err="1"/>
              <a:t>öksürme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,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aracılığı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görüntüler</a:t>
            </a:r>
            <a:r>
              <a:rPr lang="en-US" dirty="0"/>
              <a:t>.</a:t>
            </a:r>
          </a:p>
          <a:p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, </a:t>
            </a:r>
            <a:r>
              <a:rPr lang="en-US" dirty="0" err="1"/>
              <a:t>günlük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formu</a:t>
            </a:r>
            <a:r>
              <a:rPr lang="en-US" dirty="0"/>
              <a:t> </a:t>
            </a:r>
            <a:r>
              <a:rPr lang="en-US" dirty="0" err="1"/>
              <a:t>doldurur</a:t>
            </a:r>
            <a:r>
              <a:rPr lang="en-US" dirty="0"/>
              <a:t>, </a:t>
            </a:r>
            <a:r>
              <a:rPr lang="en-US" dirty="0" err="1"/>
              <a:t>semptomları</a:t>
            </a:r>
            <a:r>
              <a:rPr lang="en-US" dirty="0"/>
              <a:t> </a:t>
            </a:r>
            <a:r>
              <a:rPr lang="en-US" dirty="0" err="1"/>
              <a:t>girer</a:t>
            </a:r>
            <a:r>
              <a:rPr lang="en-US" dirty="0"/>
              <a:t>, </a:t>
            </a:r>
            <a:r>
              <a:rPr lang="tr-TR" dirty="0"/>
              <a:t>gerektiği durumlarda öksürük örnek ses kaydı ekler </a:t>
            </a:r>
            <a:r>
              <a:rPr lang="en-US" dirty="0" err="1"/>
              <a:t>ve</a:t>
            </a:r>
            <a:r>
              <a:rPr lang="en-US" dirty="0"/>
              <a:t> Covid-19 Risk </a:t>
            </a:r>
            <a:r>
              <a:rPr lang="en-US" dirty="0" err="1"/>
              <a:t>Durumu’nu</a:t>
            </a:r>
            <a:r>
              <a:rPr lang="en-US" dirty="0"/>
              <a:t> </a:t>
            </a:r>
            <a:r>
              <a:rPr lang="en-US" dirty="0" err="1"/>
              <a:t>görüntüler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75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Başlangıç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54E8780-D181-45A4-911C-A57750B3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4467"/>
            <a:ext cx="9326880" cy="42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Verisetinden</a:t>
            </a:r>
            <a:r>
              <a:rPr lang="tr-TR" dirty="0"/>
              <a:t> (</a:t>
            </a:r>
            <a:r>
              <a:rPr lang="tr-TR" dirty="0" err="1"/>
              <a:t>Neg</a:t>
            </a:r>
            <a:r>
              <a:rPr lang="tr-TR" dirty="0"/>
              <a:t>/Pos) Örnekler</a:t>
            </a:r>
            <a:endParaRPr lang="en-US" dirty="0"/>
          </a:p>
        </p:txBody>
      </p:sp>
      <p:pic>
        <p:nvPicPr>
          <p:cNvPr id="6" name="cp_1">
            <a:hlinkClick r:id="" action="ppaction://media"/>
            <a:extLst>
              <a:ext uri="{FF2B5EF4-FFF2-40B4-BE49-F238E27FC236}">
                <a16:creationId xmlns:a16="http://schemas.microsoft.com/office/drawing/2014/main" id="{9C317F89-88C7-4BFB-8F5A-26FAAFB15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7907" y="2970628"/>
            <a:ext cx="609600" cy="609600"/>
          </a:xfrm>
          <a:prstGeom prst="rect">
            <a:avLst/>
          </a:prstGeom>
        </p:spPr>
      </p:pic>
      <p:pic>
        <p:nvPicPr>
          <p:cNvPr id="7" name="cough2__1">
            <a:hlinkClick r:id="" action="ppaction://media"/>
            <a:extLst>
              <a:ext uri="{FF2B5EF4-FFF2-40B4-BE49-F238E27FC236}">
                <a16:creationId xmlns:a16="http://schemas.microsoft.com/office/drawing/2014/main" id="{62DB2202-7F2A-4B6D-BB8F-AAEB675E4F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4495" y="2970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Verisetinden</a:t>
            </a:r>
            <a:r>
              <a:rPr lang="tr-TR" dirty="0"/>
              <a:t> (</a:t>
            </a:r>
            <a:r>
              <a:rPr lang="tr-TR" dirty="0" err="1"/>
              <a:t>Neg</a:t>
            </a:r>
            <a:r>
              <a:rPr lang="tr-TR" dirty="0"/>
              <a:t>/Pos) Örnekler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35C66C-5FEC-4E25-BAFF-22E5CD0E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2634"/>
            <a:ext cx="5038725" cy="35242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1864B0E-E767-4E96-8B1C-69F05CD5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34" y="2145177"/>
            <a:ext cx="50387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Verisetinden</a:t>
            </a:r>
            <a:r>
              <a:rPr lang="tr-TR" dirty="0"/>
              <a:t> (</a:t>
            </a:r>
            <a:r>
              <a:rPr lang="tr-TR" dirty="0" err="1"/>
              <a:t>Öks</a:t>
            </a:r>
            <a:r>
              <a:rPr lang="tr-TR" dirty="0"/>
              <a:t>/Kon) Örnekler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7F7D24-C168-459E-B5C1-C8159929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0741"/>
            <a:ext cx="4551444" cy="358667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FD8E14E-DD2C-4B27-B16E-99877204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51" y="2110740"/>
            <a:ext cx="3995155" cy="35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72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Öksürük Örnekleri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3D3B3-1EAF-4CAA-AD52-492A21CB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58208"/>
            <a:ext cx="7275928" cy="38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16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Öksürük Örnekleri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AE6031-EBAC-4034-8687-CC639CDD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10963"/>
            <a:ext cx="7104185" cy="37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63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Başarı Kriterleri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%97.1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Oranı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%98.5 </a:t>
            </a:r>
            <a:r>
              <a:rPr lang="en-US" dirty="0" err="1"/>
              <a:t>Sensitivite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%94.2 </a:t>
            </a:r>
            <a:r>
              <a:rPr lang="en-US" dirty="0" err="1"/>
              <a:t>Spesifite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%100 </a:t>
            </a:r>
            <a:r>
              <a:rPr lang="en-US" dirty="0" err="1"/>
              <a:t>Asemptomatik</a:t>
            </a:r>
            <a:r>
              <a:rPr lang="en-US" dirty="0"/>
              <a:t> </a:t>
            </a:r>
            <a:r>
              <a:rPr lang="en-US" dirty="0" err="1"/>
              <a:t>Vaka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Teşhis</a:t>
            </a:r>
            <a:r>
              <a:rPr lang="en-US" dirty="0"/>
              <a:t> </a:t>
            </a:r>
            <a:r>
              <a:rPr lang="en-US" dirty="0" err="1"/>
              <a:t>Oranı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Hedefim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değerlere</a:t>
            </a:r>
            <a:r>
              <a:rPr lang="en-US" dirty="0"/>
              <a:t> </a:t>
            </a:r>
            <a:r>
              <a:rPr lang="en-US" dirty="0" err="1"/>
              <a:t>olabildiğince</a:t>
            </a:r>
            <a:r>
              <a:rPr lang="en-US" dirty="0"/>
              <a:t> </a:t>
            </a:r>
            <a:r>
              <a:rPr lang="en-US" dirty="0" err="1"/>
              <a:t>yaklaşmak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elimdeki</a:t>
            </a:r>
            <a:r>
              <a:rPr lang="en-US" dirty="0"/>
              <a:t> dataset </a:t>
            </a:r>
            <a:r>
              <a:rPr lang="en-US" dirty="0" err="1"/>
              <a:t>ile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%100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oranıyla</a:t>
            </a:r>
            <a:r>
              <a:rPr lang="en-US" dirty="0"/>
              <a:t> </a:t>
            </a:r>
            <a:r>
              <a:rPr lang="en-US" dirty="0" err="1"/>
              <a:t>öksürükleri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 </a:t>
            </a:r>
            <a:r>
              <a:rPr lang="en-US" dirty="0"/>
              <a:t>%80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oranıyla</a:t>
            </a:r>
            <a:r>
              <a:rPr lang="en-US" dirty="0"/>
              <a:t> Covid-19 Risk Durumu </a:t>
            </a:r>
            <a:r>
              <a:rPr lang="en-US" dirty="0" err="1"/>
              <a:t>raporlamak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17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hlinkClick r:id="rId2"/>
              </a:rPr>
              <a:t>https://www.covid-19-sounds.org/en/app/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3"/>
              </a:rPr>
              <a:t>https://www.ai4networks.com/admin.php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4"/>
              </a:rPr>
              <a:t>https://koronaonlem.saglik.gov.tr/</a:t>
            </a:r>
            <a:endParaRPr lang="tr-TR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https://www.wbur.org/hereandnow/2020/12/03/detecting-covid-19-through-sound</a:t>
            </a:r>
            <a:endParaRPr lang="tr-TR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https://www.medica</a:t>
            </a:r>
            <a:r>
              <a:rPr lang="tr-TR" dirty="0">
                <a:hlinkClick r:id="rId6"/>
              </a:rPr>
              <a:t>-</a:t>
            </a:r>
            <a:r>
              <a:rPr lang="en-US" dirty="0">
                <a:hlinkClick r:id="rId6"/>
              </a:rPr>
              <a:t>tradefair.com/en/News/Archive/Detecting_the_location_of_coughing_sounds_with_deep_learning</a:t>
            </a:r>
            <a:endParaRPr lang="tr-TR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https://link.springer.com/article/10.1007/s10439-013-0836-0</a:t>
            </a:r>
            <a:endParaRPr lang="tr-TR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https://www.karger.com/Article/FullText/504666</a:t>
            </a:r>
            <a:endParaRPr lang="tr-TR" dirty="0"/>
          </a:p>
          <a:p>
            <a:pPr marL="0" indent="0">
              <a:buNone/>
            </a:pPr>
            <a:r>
              <a:rPr lang="en-US" dirty="0">
                <a:hlinkClick r:id="rId9"/>
              </a:rPr>
              <a:t>https://www.ncbi.nlm.nih.gov/pmc/articles/PMC7503433/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699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913F8-0B2C-4BC7-82DA-175FC1A2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hlinkClick r:id="rId2"/>
              </a:rPr>
              <a:t>https://github.com/virufy/virufy_data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3"/>
              </a:rPr>
              <a:t>https://wandb.ai/mastersplinter/CoughDetect/sweeps/phdtst8z?workspace=user-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4"/>
              </a:rPr>
              <a:t>https://github.com/Splinter0/CoughCNN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5"/>
              </a:rPr>
              <a:t>https://arxiv.org/abs/2004.01275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6"/>
              </a:rPr>
              <a:t>https://spectrum.ieee.org/the-human-os/artificial-intelligence/medical-ai/ai-recognizes-covid-19-in-the-sound-of-a-cough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7"/>
              </a:rPr>
              <a:t>https://www.sciencedirect.com/science/article/pii/S2352914820303026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8"/>
              </a:rPr>
              <a:t>https://ieeexplore.ieee.org/document/9024789/</a:t>
            </a:r>
            <a:endParaRPr lang="tr-TR" dirty="0"/>
          </a:p>
          <a:p>
            <a:pPr marL="0" indent="0">
              <a:buNone/>
            </a:pPr>
            <a:r>
              <a:rPr lang="tr-TR" dirty="0">
                <a:hlinkClick r:id="rId9"/>
              </a:rPr>
              <a:t>https://downloads.hindawi.com/journals/mpe/2015/209814.pdf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6503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447AB622-C2B7-471C-A3CC-601C4597A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09812"/>
              </p:ext>
            </p:extLst>
          </p:nvPr>
        </p:nvGraphicFramePr>
        <p:xfrm>
          <a:off x="82625" y="745588"/>
          <a:ext cx="12026749" cy="5443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950">
                  <a:extLst>
                    <a:ext uri="{9D8B030D-6E8A-4147-A177-3AD203B41FA5}">
                      <a16:colId xmlns:a16="http://schemas.microsoft.com/office/drawing/2014/main" val="540694960"/>
                    </a:ext>
                  </a:extLst>
                </a:gridCol>
                <a:gridCol w="577669">
                  <a:extLst>
                    <a:ext uri="{9D8B030D-6E8A-4147-A177-3AD203B41FA5}">
                      <a16:colId xmlns:a16="http://schemas.microsoft.com/office/drawing/2014/main" val="1265614854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3189234946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464005833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3571223914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2729420900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1155499663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3634422137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2063466752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4058412403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3976385921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2331176831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3155397691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2465739260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4281609712"/>
                    </a:ext>
                  </a:extLst>
                </a:gridCol>
                <a:gridCol w="611501">
                  <a:extLst>
                    <a:ext uri="{9D8B030D-6E8A-4147-A177-3AD203B41FA5}">
                      <a16:colId xmlns:a16="http://schemas.microsoft.com/office/drawing/2014/main" val="2179686274"/>
                    </a:ext>
                  </a:extLst>
                </a:gridCol>
                <a:gridCol w="565116">
                  <a:extLst>
                    <a:ext uri="{9D8B030D-6E8A-4147-A177-3AD203B41FA5}">
                      <a16:colId xmlns:a16="http://schemas.microsoft.com/office/drawing/2014/main" val="2983024344"/>
                    </a:ext>
                  </a:extLst>
                </a:gridCol>
              </a:tblGrid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YAPILACAKLAR / HAFTA SAYISI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2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3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4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5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6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7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8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9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10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11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12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13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14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15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latin typeface="+mn-lt"/>
                        </a:rPr>
                        <a:t>16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04973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Projenin Seçilmesi,</a:t>
                      </a:r>
                    </a:p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Projenin Araştırılması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655836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Literatür Taraması,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Pazar Araştırması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28621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Malzeme Siparişi,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İlk Arduino Devresinin Kurulumu,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İlk Android Projesinin Oluşturulması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33783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Bluetooth Modülünün Kullanılması,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Arduino ve Android Bağlantısı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15104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Yöntemin Belirlenmesi,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Algoritmanın Tasarlanması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58715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Kullanılacak Veri Setinin</a:t>
                      </a:r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Belirlenmesi,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Kullanılacak Araçların Belirlenmesi,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Kullanılacak Kütüphanelerin Belirlenmesi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784849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fi-FI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Modelin Oluşturulması,</a:t>
                      </a:r>
                    </a:p>
                    <a:p>
                      <a:pPr algn="ctr"/>
                      <a:r>
                        <a:rPr lang="fi-FI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Modelin Eğitilmesi,</a:t>
                      </a:r>
                    </a:p>
                    <a:p>
                      <a:pPr algn="ctr"/>
                      <a:r>
                        <a:rPr lang="fi-FI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Modelin Test Edilmesi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29167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Projenin Gerçek Veriler ile</a:t>
                      </a:r>
                      <a:endParaRPr lang="tr-TR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Test Edilmesi,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Doğruluk Oranının İyileştirilmesi</a:t>
                      </a:r>
                      <a:endParaRPr lang="tr-TR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65943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Projenin Son Haline Getirilmesi,</a:t>
                      </a:r>
                    </a:p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Raporun Hazırlanması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60648"/>
                  </a:ext>
                </a:extLst>
              </a:tr>
              <a:tr h="411818">
                <a:tc>
                  <a:txBody>
                    <a:bodyPr/>
                    <a:lstStyle/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Son Sunum,</a:t>
                      </a:r>
                    </a:p>
                    <a:p>
                      <a:pPr algn="ctr"/>
                      <a:r>
                        <a:rPr lang="tr-TR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2618"/>
                  </a:ext>
                </a:extLst>
              </a:tr>
            </a:tbl>
          </a:graphicData>
        </a:graphic>
      </p:graphicFrame>
      <p:sp>
        <p:nvSpPr>
          <p:cNvPr id="7" name="Ok: Köşeli Çift Ayraç 6">
            <a:extLst>
              <a:ext uri="{FF2B5EF4-FFF2-40B4-BE49-F238E27FC236}">
                <a16:creationId xmlns:a16="http://schemas.microsoft.com/office/drawing/2014/main" id="{B7A94515-AB9B-417E-8998-170DF47FCBB3}"/>
              </a:ext>
            </a:extLst>
          </p:cNvPr>
          <p:cNvSpPr/>
          <p:nvPr/>
        </p:nvSpPr>
        <p:spPr>
          <a:xfrm>
            <a:off x="2447779" y="1105486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k: Köşeli Çift Ayraç 7">
            <a:extLst>
              <a:ext uri="{FF2B5EF4-FFF2-40B4-BE49-F238E27FC236}">
                <a16:creationId xmlns:a16="http://schemas.microsoft.com/office/drawing/2014/main" id="{E4F864FD-0E2C-4B93-9EC6-F9E8EB5E2086}"/>
              </a:ext>
            </a:extLst>
          </p:cNvPr>
          <p:cNvSpPr/>
          <p:nvPr/>
        </p:nvSpPr>
        <p:spPr>
          <a:xfrm>
            <a:off x="3036277" y="1553308"/>
            <a:ext cx="1071489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k: Köşeli Çift Ayraç 8">
            <a:extLst>
              <a:ext uri="{FF2B5EF4-FFF2-40B4-BE49-F238E27FC236}">
                <a16:creationId xmlns:a16="http://schemas.microsoft.com/office/drawing/2014/main" id="{737D8353-BAAF-4649-8B8E-092D562E1BD4}"/>
              </a:ext>
            </a:extLst>
          </p:cNvPr>
          <p:cNvSpPr/>
          <p:nvPr/>
        </p:nvSpPr>
        <p:spPr>
          <a:xfrm>
            <a:off x="5503982" y="1553307"/>
            <a:ext cx="1071489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k: Köşeli Çift Ayraç 9">
            <a:extLst>
              <a:ext uri="{FF2B5EF4-FFF2-40B4-BE49-F238E27FC236}">
                <a16:creationId xmlns:a16="http://schemas.microsoft.com/office/drawing/2014/main" id="{C9A177CF-082B-4906-9912-8A0C12E70BF0}"/>
              </a:ext>
            </a:extLst>
          </p:cNvPr>
          <p:cNvSpPr/>
          <p:nvPr/>
        </p:nvSpPr>
        <p:spPr>
          <a:xfrm>
            <a:off x="6716150" y="2053878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k: Köşeli Çift Ayraç 11">
            <a:extLst>
              <a:ext uri="{FF2B5EF4-FFF2-40B4-BE49-F238E27FC236}">
                <a16:creationId xmlns:a16="http://schemas.microsoft.com/office/drawing/2014/main" id="{F7C263EE-DEB9-415A-9A53-51DB84D1F6DF}"/>
              </a:ext>
            </a:extLst>
          </p:cNvPr>
          <p:cNvSpPr/>
          <p:nvPr/>
        </p:nvSpPr>
        <p:spPr>
          <a:xfrm>
            <a:off x="3652910" y="2059734"/>
            <a:ext cx="1071489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k: Köşeli Çift Ayraç 12">
            <a:extLst>
              <a:ext uri="{FF2B5EF4-FFF2-40B4-BE49-F238E27FC236}">
                <a16:creationId xmlns:a16="http://schemas.microsoft.com/office/drawing/2014/main" id="{1BD72290-282F-47AB-A5FE-4590FA6C38F0}"/>
              </a:ext>
            </a:extLst>
          </p:cNvPr>
          <p:cNvSpPr/>
          <p:nvPr/>
        </p:nvSpPr>
        <p:spPr>
          <a:xfrm>
            <a:off x="4879144" y="2577873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k: Köşeli Çift Ayraç 14">
            <a:extLst>
              <a:ext uri="{FF2B5EF4-FFF2-40B4-BE49-F238E27FC236}">
                <a16:creationId xmlns:a16="http://schemas.microsoft.com/office/drawing/2014/main" id="{F0BAF98D-DA76-4D8D-B296-EDB80DC9351C}"/>
              </a:ext>
            </a:extLst>
          </p:cNvPr>
          <p:cNvSpPr/>
          <p:nvPr/>
        </p:nvSpPr>
        <p:spPr>
          <a:xfrm>
            <a:off x="3036277" y="3002259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k: Köşeli Çift Ayraç 15">
            <a:extLst>
              <a:ext uri="{FF2B5EF4-FFF2-40B4-BE49-F238E27FC236}">
                <a16:creationId xmlns:a16="http://schemas.microsoft.com/office/drawing/2014/main" id="{3A9A255E-1768-4F1C-9259-3C5767DECAD3}"/>
              </a:ext>
            </a:extLst>
          </p:cNvPr>
          <p:cNvSpPr/>
          <p:nvPr/>
        </p:nvSpPr>
        <p:spPr>
          <a:xfrm>
            <a:off x="6716150" y="3575961"/>
            <a:ext cx="1685787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k: Köşeli Çift Ayraç 16">
            <a:extLst>
              <a:ext uri="{FF2B5EF4-FFF2-40B4-BE49-F238E27FC236}">
                <a16:creationId xmlns:a16="http://schemas.microsoft.com/office/drawing/2014/main" id="{4D79F88D-E3C7-4DB1-A70B-B8BEC510C20B}"/>
              </a:ext>
            </a:extLst>
          </p:cNvPr>
          <p:cNvSpPr/>
          <p:nvPr/>
        </p:nvSpPr>
        <p:spPr>
          <a:xfrm>
            <a:off x="8530879" y="4250834"/>
            <a:ext cx="1752601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k: Köşeli Çift Ayraç 17">
            <a:extLst>
              <a:ext uri="{FF2B5EF4-FFF2-40B4-BE49-F238E27FC236}">
                <a16:creationId xmlns:a16="http://schemas.microsoft.com/office/drawing/2014/main" id="{8FE68385-B33A-497B-8ED6-26F36CD4FFDC}"/>
              </a:ext>
            </a:extLst>
          </p:cNvPr>
          <p:cNvSpPr/>
          <p:nvPr/>
        </p:nvSpPr>
        <p:spPr>
          <a:xfrm>
            <a:off x="11574801" y="5780645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k: Köşeli Çift Ayraç 18">
            <a:extLst>
              <a:ext uri="{FF2B5EF4-FFF2-40B4-BE49-F238E27FC236}">
                <a16:creationId xmlns:a16="http://schemas.microsoft.com/office/drawing/2014/main" id="{DCB71D3B-30F3-4AA4-BC06-DBB3D068D16F}"/>
              </a:ext>
            </a:extLst>
          </p:cNvPr>
          <p:cNvSpPr/>
          <p:nvPr/>
        </p:nvSpPr>
        <p:spPr>
          <a:xfrm>
            <a:off x="11004451" y="5372672"/>
            <a:ext cx="464233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k: Köşeli Çift Ayraç 20">
            <a:extLst>
              <a:ext uri="{FF2B5EF4-FFF2-40B4-BE49-F238E27FC236}">
                <a16:creationId xmlns:a16="http://schemas.microsoft.com/office/drawing/2014/main" id="{7EFBEF59-301F-4B8A-9E69-D79CAB37D2FE}"/>
              </a:ext>
            </a:extLst>
          </p:cNvPr>
          <p:cNvSpPr/>
          <p:nvPr/>
        </p:nvSpPr>
        <p:spPr>
          <a:xfrm>
            <a:off x="5494596" y="3002259"/>
            <a:ext cx="1685787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AE8E479E-FB3D-4F4A-BDA7-38949759ABFB}"/>
              </a:ext>
            </a:extLst>
          </p:cNvPr>
          <p:cNvSpPr txBox="1"/>
          <p:nvPr/>
        </p:nvSpPr>
        <p:spPr>
          <a:xfrm>
            <a:off x="42203" y="132100"/>
            <a:ext cx="244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latin typeface="+mj-lt"/>
              </a:rPr>
              <a:t>Çalışma Takvimi</a:t>
            </a:r>
            <a:endParaRPr lang="en-US" sz="2800" b="1" dirty="0">
              <a:latin typeface="+mj-lt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68E9134A-8872-4741-8BB0-B68C5548E879}"/>
              </a:ext>
            </a:extLst>
          </p:cNvPr>
          <p:cNvSpPr/>
          <p:nvPr/>
        </p:nvSpPr>
        <p:spPr>
          <a:xfrm>
            <a:off x="9045526" y="641252"/>
            <a:ext cx="698695" cy="5632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k: Köşeli Çift Ayraç 22">
            <a:extLst>
              <a:ext uri="{FF2B5EF4-FFF2-40B4-BE49-F238E27FC236}">
                <a16:creationId xmlns:a16="http://schemas.microsoft.com/office/drawing/2014/main" id="{6A45AFAB-D8E3-4990-B7F9-E9C6E8D36803}"/>
              </a:ext>
            </a:extLst>
          </p:cNvPr>
          <p:cNvSpPr/>
          <p:nvPr/>
        </p:nvSpPr>
        <p:spPr>
          <a:xfrm>
            <a:off x="9792287" y="4861002"/>
            <a:ext cx="1071489" cy="351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11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Şeması</a:t>
            </a:r>
            <a:endParaRPr lang="en-US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7D244AC-63BF-43E2-926C-D2E35A5DA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1" y="1846263"/>
            <a:ext cx="8515386" cy="44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Senaryosu (Akış)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CE686C4-CF7B-4FF6-A289-90B685738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1260"/>
            <a:ext cx="10303844" cy="21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7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Senaryosu (Maske)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61CA79E-630B-4ADB-98FE-66CEEC05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4335"/>
            <a:ext cx="5964702" cy="39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Senaryosu (Aparat)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1D8EFDB-9AAC-4881-A42D-AEC5C7EF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954531"/>
            <a:ext cx="5725551" cy="42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8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Senaryosu (Uygulama)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3928291-3E9D-47BA-A653-14014515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2450"/>
            <a:ext cx="6499274" cy="42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5DCC1D-F4DE-4E6E-8089-648760EF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Yüksek Seviye Sistem Mimarisi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2E1CF52-010D-4D9F-9167-D8AF521D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27667"/>
            <a:ext cx="9662381" cy="42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396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227</TotalTime>
  <Words>886</Words>
  <Application>Microsoft Office PowerPoint</Application>
  <PresentationFormat>Geniş ekran</PresentationFormat>
  <Paragraphs>138</Paragraphs>
  <Slides>39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Geçmişe bakış</vt:lpstr>
      <vt:lpstr>BİL 495 – Bitirme Çalışması I – Şube 6 – Ekip 6 İkinci İzleme – Üçüncü Buluşma   AKILLI MASKE (Öksürük Sesinden Covid-19 Tanısı)   Şeyda Nur DEMİR (ÇAKAR)  Proje Danışmanı : Prof. Dr. Hasari ÇELEBİ   23 Aralık 2020  Gebze, Kocaeli, Türkiye</vt:lpstr>
      <vt:lpstr>İçerik</vt:lpstr>
      <vt:lpstr>Proje Tanımı</vt:lpstr>
      <vt:lpstr>Proje Şeması</vt:lpstr>
      <vt:lpstr>Kullanıcı Senaryosu (Akış)</vt:lpstr>
      <vt:lpstr>Kullanıcı Senaryosu (Maske)</vt:lpstr>
      <vt:lpstr>Kullanıcı Senaryosu (Aparat)</vt:lpstr>
      <vt:lpstr>Kullanıcı Senaryosu (Uygulama)</vt:lpstr>
      <vt:lpstr>Yüksek Seviye Sistem Mimarisi</vt:lpstr>
      <vt:lpstr>Kullanıcı Rolleri</vt:lpstr>
      <vt:lpstr>Proje Gereksinimleri - 1</vt:lpstr>
      <vt:lpstr>Proje Gereksinimleri - 2</vt:lpstr>
      <vt:lpstr>Arduino Devre Tasarımı</vt:lpstr>
      <vt:lpstr>Arduino Devresi</vt:lpstr>
      <vt:lpstr>Arduino Kodu</vt:lpstr>
      <vt:lpstr>Covid-19 Kontrol Form Örnek Sorular </vt:lpstr>
      <vt:lpstr>Covid-19 Kontrol Form Örnek Ekranlar </vt:lpstr>
      <vt:lpstr>Android Uygulama Ekranlar</vt:lpstr>
      <vt:lpstr>Akıllı Maske Uygulaması - Ekranlar</vt:lpstr>
      <vt:lpstr>Model Oluşturma</vt:lpstr>
      <vt:lpstr>Test Etme</vt:lpstr>
      <vt:lpstr>Öksürük Örnekleri</vt:lpstr>
      <vt:lpstr>Öksürük Örnekleri</vt:lpstr>
      <vt:lpstr>Öksürük Örnekleri</vt:lpstr>
      <vt:lpstr>Model Oluşturma</vt:lpstr>
      <vt:lpstr>Bir Örneğin Farklı Gösterimleri</vt:lpstr>
      <vt:lpstr>ML Başlangıç</vt:lpstr>
      <vt:lpstr>ML Başlangıç</vt:lpstr>
      <vt:lpstr>ML Başlangıç</vt:lpstr>
      <vt:lpstr>ML Başlangıç</vt:lpstr>
      <vt:lpstr>Verisetinden (Neg/Pos) Örnekler</vt:lpstr>
      <vt:lpstr>Verisetinden (Neg/Pos) Örnekler</vt:lpstr>
      <vt:lpstr>Verisetinden (Öks/Kon) Örnekler</vt:lpstr>
      <vt:lpstr>Öksürük Örnekleri</vt:lpstr>
      <vt:lpstr>Öksürük Örnekleri</vt:lpstr>
      <vt:lpstr>Başarı Kriterleri</vt:lpstr>
      <vt:lpstr>Kaynaklar</vt:lpstr>
      <vt:lpstr>Kaynaklar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BİL 495 – Bitirme Çalışması I – Şube 6 Birinci İzleme      Akıllı Maske (Öksürük Sesinden Covid-19 Tanısı)   Şeyda Nur DEMİR (ÇAKAR)   Proje Danışmanı : Hasari Çelebi   25 Kasım 2020  Gebze, Kocaeli, Türkiye </dc:title>
  <dc:creator>Demir</dc:creator>
  <cp:lastModifiedBy>Demir</cp:lastModifiedBy>
  <cp:revision>74</cp:revision>
  <dcterms:created xsi:type="dcterms:W3CDTF">2020-11-25T05:08:30Z</dcterms:created>
  <dcterms:modified xsi:type="dcterms:W3CDTF">2020-12-23T09:18:11Z</dcterms:modified>
</cp:coreProperties>
</file>